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8" r:id="rId5"/>
    <p:sldMasterId id="2147483668" r:id="rId6"/>
  </p:sldMasterIdLst>
  <p:notesMasterIdLst>
    <p:notesMasterId r:id="rId16"/>
  </p:notesMasterIdLst>
  <p:sldIdLst>
    <p:sldId id="257" r:id="rId7"/>
    <p:sldId id="273" r:id="rId8"/>
    <p:sldId id="289" r:id="rId9"/>
    <p:sldId id="342" r:id="rId10"/>
    <p:sldId id="345" r:id="rId11"/>
    <p:sldId id="346" r:id="rId12"/>
    <p:sldId id="332" r:id="rId13"/>
    <p:sldId id="328" r:id="rId14"/>
    <p:sldId id="341" r:id="rId1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0613"/>
    <a:srgbClr val="0086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51519CE-4DDF-0E4A-81EA-226A27D26375}" v="2" dt="2025-03-24T16:20:37.1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574"/>
    <p:restoredTop sz="94694"/>
  </p:normalViewPr>
  <p:slideViewPr>
    <p:cSldViewPr snapToGrid="0" showGuides="1">
      <p:cViewPr varScale="1">
        <p:scale>
          <a:sx n="121" d="100"/>
          <a:sy n="121" d="100"/>
        </p:scale>
        <p:origin x="1048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bke Mentrop" userId="a5fd0953-9758-4754-b4a9-626fc4b84425" providerId="ADAL" clId="{F51519CE-4DDF-0E4A-81EA-226A27D26375}"/>
    <pc:docChg chg="modSld">
      <pc:chgData name="Lobke Mentrop" userId="a5fd0953-9758-4754-b4a9-626fc4b84425" providerId="ADAL" clId="{F51519CE-4DDF-0E4A-81EA-226A27D26375}" dt="2025-03-24T16:20:37.151" v="1" actId="20577"/>
      <pc:docMkLst>
        <pc:docMk/>
      </pc:docMkLst>
      <pc:sldChg chg="modSp">
        <pc:chgData name="Lobke Mentrop" userId="a5fd0953-9758-4754-b4a9-626fc4b84425" providerId="ADAL" clId="{F51519CE-4DDF-0E4A-81EA-226A27D26375}" dt="2025-03-24T16:20:37.151" v="1" actId="20577"/>
        <pc:sldMkLst>
          <pc:docMk/>
          <pc:sldMk cId="3503189079" sldId="332"/>
        </pc:sldMkLst>
        <pc:spChg chg="mod">
          <ac:chgData name="Lobke Mentrop" userId="a5fd0953-9758-4754-b4a9-626fc4b84425" providerId="ADAL" clId="{F51519CE-4DDF-0E4A-81EA-226A27D26375}" dt="2025-03-24T16:20:37.151" v="1" actId="20577"/>
          <ac:spMkLst>
            <pc:docMk/>
            <pc:sldMk cId="3503189079" sldId="332"/>
            <ac:spMk id="9" creationId="{728CBF4B-B471-5B33-F526-4F2E57AB6F5C}"/>
          </ac:spMkLst>
        </pc:spChg>
      </pc:sldChg>
      <pc:sldChg chg="modSp">
        <pc:chgData name="Lobke Mentrop" userId="a5fd0953-9758-4754-b4a9-626fc4b84425" providerId="ADAL" clId="{F51519CE-4DDF-0E4A-81EA-226A27D26375}" dt="2025-03-24T16:20:19.126" v="0" actId="20577"/>
        <pc:sldMkLst>
          <pc:docMk/>
          <pc:sldMk cId="3353242152" sldId="346"/>
        </pc:sldMkLst>
        <pc:spChg chg="mod">
          <ac:chgData name="Lobke Mentrop" userId="a5fd0953-9758-4754-b4a9-626fc4b84425" providerId="ADAL" clId="{F51519CE-4DDF-0E4A-81EA-226A27D26375}" dt="2025-03-24T16:20:19.126" v="0" actId="20577"/>
          <ac:spMkLst>
            <pc:docMk/>
            <pc:sldMk cId="3353242152" sldId="346"/>
            <ac:spMk id="5" creationId="{329925D9-D589-560E-F1BC-73D566C6A5A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752B7C-DBB6-EA47-B181-88910A55C8A2}" type="datetimeFigureOut">
              <a:rPr lang="nl-NL" smtClean="0"/>
              <a:t>24-03-2025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29DBC2-9E02-5E40-AB1B-E3E16E5FC60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4028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nl-NL" altLang="nl-NL" dirty="0" err="1"/>
              <a:t>https</a:t>
            </a:r>
            <a:r>
              <a:rPr lang="nl-NL" altLang="nl-NL" dirty="0"/>
              <a:t>://</a:t>
            </a:r>
            <a:r>
              <a:rPr lang="nl-NL" altLang="nl-NL" dirty="0" err="1"/>
              <a:t>www.nlarbeidsinspectie.nl</a:t>
            </a:r>
            <a:r>
              <a:rPr lang="nl-NL" altLang="nl-NL" dirty="0"/>
              <a:t>/publicaties/rapporten/2024/08/26/monitor-arbeidsongevallen-2023</a:t>
            </a:r>
          </a:p>
          <a:p>
            <a:pPr>
              <a:spcBef>
                <a:spcPct val="0"/>
              </a:spcBef>
            </a:pPr>
            <a:r>
              <a:rPr lang="nl-NL" altLang="nl-NL" dirty="0"/>
              <a:t>Het ongevalstype ‘In contact met arbeidsmiddel of object’ komt vaak voor in de sector Industrie (42% van de ongevallen in die sector). Hierbij gaat het in het merendeel van de gevallen om ongevallen waarbij het slachtoffer in contact kwam met bewegende delen van een machine (69%).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29DBC2-9E02-5E40-AB1B-E3E16E5FC60E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3791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29DBC2-9E02-5E40-AB1B-E3E16E5FC60E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13434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50A949-70DF-BB55-A68B-3A687EA30A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B55E5781-53E6-2271-7599-EAB71D09A3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CC1CE9B6-0EF9-B3E0-9305-EC8DA4DF41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F254664-9756-BCF7-B1ED-868C2F6663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29DBC2-9E02-5E40-AB1B-E3E16E5FC60E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802299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D2386A-E5EF-C1D1-C4AC-1AE21F9141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9A6DA45B-A2ED-C08C-0361-B6161A8F5A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D67AC5F0-9B29-23C7-6F3E-42AAE40A58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altLang="nl-NL" dirty="0"/>
              <a:t>Het type beveiliging is mede afhankelijk van het bouwjaar van de machine, zie hiervoor de verbetercheck van 5xBeter.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D2C1687-9B42-418E-74EC-589115BB0E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29DBC2-9E02-5E40-AB1B-E3E16E5FC60E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31663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>
              <a:latin typeface="Verdana"/>
              <a:ea typeface="ＭＳ Ｐゴシック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29DBC2-9E02-5E40-AB1B-E3E16E5FC60E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97321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6903CF-E40F-AD8D-F38D-5612A9EA35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8139" y="847493"/>
            <a:ext cx="10505661" cy="1299359"/>
          </a:xfrm>
        </p:spPr>
        <p:txBody>
          <a:bodyPr anchor="t" anchorCtr="0">
            <a:normAutofit/>
          </a:bodyPr>
          <a:lstStyle>
            <a:lvl1pPr algn="ctr">
              <a:defRPr sz="3000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B0F0C89-A1BE-A078-D52C-0FC23138D0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2398642"/>
            <a:ext cx="10505661" cy="3684105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0271333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B91C9693-1A60-0B2A-0F83-6A7D08E99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9607"/>
            <a:ext cx="10515600" cy="1091081"/>
          </a:xfrm>
        </p:spPr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F68A5BC4-7A99-104E-7E0F-DC6CC68E15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742699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88C4EF-3CEA-C838-6F44-68CD095B6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49C6FB7-DEEE-875C-FDA6-ADA64BFF0C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CBB6650-7867-1884-C58F-5D51317A08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11992942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B451A9-07CC-6BBF-2A47-1C276EED1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FBB2B48-C3D3-4054-97F2-C1D493EE0D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3E49832-8819-19FB-CDF7-908B142FB5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C18C054-D653-D09E-E0DB-2D87E08E30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BA075E0-4CD1-913F-BE4C-17C8BF485A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5020576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1905D1-8E13-AED7-B56C-58535B26E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931503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3448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FDF9BF-2558-C5E6-655F-516C8D7B6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101C790-0038-FF56-01FF-6AE15CA8FC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B09D524-74EE-DFBF-2FF7-3C036F7B01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0848682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00FCEA-199A-AD5B-B031-B96F57D31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4CBFB1CB-BD1E-2D76-1DAD-C28075CE68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9A1B883-5725-932E-CE70-6C000E3C1E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4625777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D2109990-4A5C-A623-CCAD-3E3FAED848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8139" y="847493"/>
            <a:ext cx="10505661" cy="1299359"/>
          </a:xfrm>
        </p:spPr>
        <p:txBody>
          <a:bodyPr anchor="t" anchorCtr="0">
            <a:normAutofit/>
          </a:bodyPr>
          <a:lstStyle>
            <a:lvl1pPr algn="ctr">
              <a:defRPr sz="3000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A8848FA7-3ED5-B7AA-887B-76F7B1B1FB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2398642"/>
            <a:ext cx="10505661" cy="3684105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3977045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B91C9693-1A60-0B2A-0F83-6A7D08E99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9607"/>
            <a:ext cx="10515600" cy="1091081"/>
          </a:xfrm>
        </p:spPr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F68A5BC4-7A99-104E-7E0F-DC6CC68E15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18830347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88C4EF-3CEA-C838-6F44-68CD095B6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49C6FB7-DEEE-875C-FDA6-ADA64BFF0C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CBB6650-7867-1884-C58F-5D51317A08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146809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6C9FE9-8AEB-CF6C-83D7-DF4E90359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5C62901-FF00-CD34-E0F0-95D37F8BFF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10141191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B451A9-07CC-6BBF-2A47-1C276EED1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FBB2B48-C3D3-4054-97F2-C1D493EE0D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3E49832-8819-19FB-CDF7-908B142FB5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C18C054-D653-D09E-E0DB-2D87E08E30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BA075E0-4CD1-913F-BE4C-17C8BF485A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37482783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1905D1-8E13-AED7-B56C-58535B26E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5362742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15597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FDF9BF-2558-C5E6-655F-516C8D7B6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101C790-0038-FF56-01FF-6AE15CA8FC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B09D524-74EE-DFBF-2FF7-3C036F7B01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0525044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00FCEA-199A-AD5B-B031-B96F57D31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4CBFB1CB-BD1E-2D76-1DAD-C28075CE68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9A1B883-5725-932E-CE70-6C000E3C1E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5265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C88C6D-6C2C-D49C-FAF0-A2AF0322E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8A0DD0E-58D0-54DC-C29E-8F2E6DE8F0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93C59C1-87C1-6413-A1E2-18BD1C38A2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403816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D84C65-8B7C-D016-31F8-BBD1B58FC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86E5838-03B0-09BA-56AE-AC24D76B7B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1874D1F-CC25-10E7-81E0-E10D5F16D7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34B8AA2-FFA9-296A-8EEE-43019FA8F0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6C3EEE7-4C50-B91A-3D31-247759EFA5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2728198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83B295-4B93-27DD-7A5F-4649780BA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9608"/>
            <a:ext cx="10515600" cy="906904"/>
          </a:xfrm>
        </p:spPr>
        <p:txBody>
          <a:bodyPr/>
          <a:lstStyle/>
          <a:p>
            <a:r>
              <a:rPr lang="nl-NL" dirty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715464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4482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1AFC75-0219-2F44-E0BF-A49B68C3A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t" anchorCtr="0">
            <a:normAutofit/>
          </a:bodyPr>
          <a:lstStyle>
            <a:lvl1pPr>
              <a:defRPr sz="3000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B2704AC-6C53-DD61-08CC-4329C24E9A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79653E8-37E4-C7CF-91D7-656DC55D01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41030"/>
            <a:ext cx="3932237" cy="36279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809370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B08A3BAC-1495-8167-5DEE-1B810287D9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7A551EE5-4177-89A1-04CB-E4EB9F7C5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t" anchorCtr="0">
            <a:normAutofit/>
          </a:bodyPr>
          <a:lstStyle>
            <a:lvl1pPr>
              <a:defRPr sz="3000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9" name="Tijdelijke aanduiding voor tekst 3">
            <a:extLst>
              <a:ext uri="{FF2B5EF4-FFF2-40B4-BE49-F238E27FC236}">
                <a16:creationId xmlns:a16="http://schemas.microsoft.com/office/drawing/2014/main" id="{F548E75D-E2F0-7354-97E2-BD7A8A3730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41030"/>
            <a:ext cx="3932237" cy="36279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341403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D2109990-4A5C-A623-CCAD-3E3FAED848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8139" y="847493"/>
            <a:ext cx="10505661" cy="1299359"/>
          </a:xfrm>
        </p:spPr>
        <p:txBody>
          <a:bodyPr anchor="t" anchorCtr="0">
            <a:normAutofit/>
          </a:bodyPr>
          <a:lstStyle>
            <a:lvl1pPr algn="ctr">
              <a:defRPr sz="3000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A8848FA7-3ED5-B7AA-887B-76F7B1B1FB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2398642"/>
            <a:ext cx="10505661" cy="3684105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6364749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0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Afbeelding 16">
            <a:extLst>
              <a:ext uri="{FF2B5EF4-FFF2-40B4-BE49-F238E27FC236}">
                <a16:creationId xmlns:a16="http://schemas.microsoft.com/office/drawing/2014/main" id="{5C343283-DAB4-CD4E-B9A5-9033E036D787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 flipH="1">
            <a:off x="0" y="6356350"/>
            <a:ext cx="8597348" cy="501650"/>
          </a:xfrm>
          <a:prstGeom prst="rect">
            <a:avLst/>
          </a:prstGeom>
        </p:spPr>
      </p:pic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35EBA499-CB8E-8757-6CE8-509E86DAB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9607"/>
            <a:ext cx="10515600" cy="109108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253A547-C78D-7C22-67AB-F89665D807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pic>
        <p:nvPicPr>
          <p:cNvPr id="13" name="Afbeelding 12" descr="Afbeelding met Lettertype, Graphics, grafische vormgeving, logo&#10;&#10;Automatisch gegenereerde beschrijving">
            <a:extLst>
              <a:ext uri="{FF2B5EF4-FFF2-40B4-BE49-F238E27FC236}">
                <a16:creationId xmlns:a16="http://schemas.microsoft.com/office/drawing/2014/main" id="{947DEBA7-211F-B70A-6896-42CE64A25612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485037" y="6232294"/>
            <a:ext cx="1868763" cy="535494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A77BF7DD-20FA-1880-7BD6-C0400D5FB3DF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919371" y="6460672"/>
            <a:ext cx="6415708" cy="269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226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i="0" kern="1200" baseline="0">
          <a:solidFill>
            <a:srgbClr val="0086CD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30613"/>
        </a:buClr>
        <a:buFont typeface="Arial" panose="020B0604020202020204" pitchFamily="34" charset="0"/>
        <a:buChar char="•"/>
        <a:defRPr sz="1400" b="0" i="0" kern="1200" baseline="0">
          <a:solidFill>
            <a:schemeClr val="tx1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86CD"/>
        </a:buClr>
        <a:buFont typeface="Arial" panose="020B0604020202020204" pitchFamily="34" charset="0"/>
        <a:buChar char="•"/>
        <a:defRPr sz="1400" b="0" i="0" kern="1200" baseline="0">
          <a:solidFill>
            <a:schemeClr val="tx1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400" b="0" i="0" kern="1200" baseline="0">
          <a:solidFill>
            <a:schemeClr val="tx1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30613"/>
        </a:buClr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30613"/>
        </a:buClr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Afbeelding met Lettertype, Graphics, grafische vormgeving, logo&#10;&#10;Automatisch gegenereerde beschrijving">
            <a:extLst>
              <a:ext uri="{FF2B5EF4-FFF2-40B4-BE49-F238E27FC236}">
                <a16:creationId xmlns:a16="http://schemas.microsoft.com/office/drawing/2014/main" id="{88FE2F72-4518-B9B4-99FA-14154F8CF92A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9485037" y="6258393"/>
            <a:ext cx="1868763" cy="535494"/>
          </a:xfrm>
          <a:prstGeom prst="rect">
            <a:avLst/>
          </a:prstGeom>
        </p:spPr>
      </p:pic>
      <p:sp>
        <p:nvSpPr>
          <p:cNvPr id="16" name="Tijdelijke aanduiding voor titel 1">
            <a:extLst>
              <a:ext uri="{FF2B5EF4-FFF2-40B4-BE49-F238E27FC236}">
                <a16:creationId xmlns:a16="http://schemas.microsoft.com/office/drawing/2014/main" id="{F1623D7A-4819-9B65-A2AE-D067874B3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9607"/>
            <a:ext cx="10515600" cy="109108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17" name="Tijdelijke aanduiding voor tekst 2">
            <a:extLst>
              <a:ext uri="{FF2B5EF4-FFF2-40B4-BE49-F238E27FC236}">
                <a16:creationId xmlns:a16="http://schemas.microsoft.com/office/drawing/2014/main" id="{91F2A318-A921-BC6D-FF2E-6BCCEADA60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64D8CFF1-C3F7-B36C-11EC-8DF4F0DF4FE2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 flipH="1">
            <a:off x="0" y="6356350"/>
            <a:ext cx="8597348" cy="50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239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rgbClr val="0086CD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30613"/>
        </a:buClr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86CD"/>
        </a:buClr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>
            <a:lumMod val="50000"/>
          </a:schemeClr>
        </a:buClr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Afbeelding met Lettertype, Graphics, grafische vormgeving, logo&#10;&#10;Automatisch gegenereerde beschrijving">
            <a:extLst>
              <a:ext uri="{FF2B5EF4-FFF2-40B4-BE49-F238E27FC236}">
                <a16:creationId xmlns:a16="http://schemas.microsoft.com/office/drawing/2014/main" id="{88FE2F72-4518-B9B4-99FA-14154F8CF92A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9485037" y="6258393"/>
            <a:ext cx="1868763" cy="535494"/>
          </a:xfrm>
          <a:prstGeom prst="rect">
            <a:avLst/>
          </a:prstGeom>
        </p:spPr>
      </p:pic>
      <p:sp>
        <p:nvSpPr>
          <p:cNvPr id="16" name="Tijdelijke aanduiding voor titel 1">
            <a:extLst>
              <a:ext uri="{FF2B5EF4-FFF2-40B4-BE49-F238E27FC236}">
                <a16:creationId xmlns:a16="http://schemas.microsoft.com/office/drawing/2014/main" id="{F1623D7A-4819-9B65-A2AE-D067874B3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9607"/>
            <a:ext cx="10515600" cy="109108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17" name="Tijdelijke aanduiding voor tekst 2">
            <a:extLst>
              <a:ext uri="{FF2B5EF4-FFF2-40B4-BE49-F238E27FC236}">
                <a16:creationId xmlns:a16="http://schemas.microsoft.com/office/drawing/2014/main" id="{91F2A318-A921-BC6D-FF2E-6BCCEADA60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2642689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 baseline="0">
          <a:solidFill>
            <a:srgbClr val="0086CD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30613"/>
        </a:buClr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86CD"/>
        </a:buClr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>
            <a:lumMod val="50000"/>
          </a:schemeClr>
        </a:buClr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5xbeter.nl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5.png"/><Relationship Id="rId4" Type="http://schemas.openxmlformats.org/officeDocument/2006/relationships/hyperlink" Target="http://www.5xbeter.nl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5xbeter.nl/" TargetMode="External"/><Relationship Id="rId2" Type="http://schemas.openxmlformats.org/officeDocument/2006/relationships/hyperlink" Target="mailto:info@5xbeter.nl" TargetMode="Externa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AB208A-05ED-1F6E-E3CD-8C3FCFF021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3169" y="428233"/>
            <a:ext cx="10505661" cy="1002361"/>
          </a:xfrm>
        </p:spPr>
        <p:txBody>
          <a:bodyPr/>
          <a:lstStyle/>
          <a:p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Toolbox</a:t>
            </a:r>
            <a:b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Machineveiligheid: Kantbank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1C324E1-BC5B-18EE-A0AD-DC4385409A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3168" y="1430594"/>
            <a:ext cx="10505661" cy="366680"/>
          </a:xfrm>
        </p:spPr>
        <p:txBody>
          <a:bodyPr>
            <a:normAutofit/>
          </a:bodyPr>
          <a:lstStyle/>
          <a:p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Bedrijfsnaam en datum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3DE84BC9-D223-C667-6F00-C9574FD55819}"/>
              </a:ext>
            </a:extLst>
          </p:cNvPr>
          <p:cNvSpPr/>
          <p:nvPr/>
        </p:nvSpPr>
        <p:spPr>
          <a:xfrm>
            <a:off x="843169" y="1954160"/>
            <a:ext cx="10505661" cy="384195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Afbeelding 5" descr="Afbeelding met kleding, persoon, overdekt, engineering&#10;&#10;Automatisch gegenereerde beschrijving">
            <a:extLst>
              <a:ext uri="{FF2B5EF4-FFF2-40B4-BE49-F238E27FC236}">
                <a16:creationId xmlns:a16="http://schemas.microsoft.com/office/drawing/2014/main" id="{D49C4E52-42D6-16BD-A310-8BBC544E973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847" b="18321"/>
          <a:stretch/>
        </p:blipFill>
        <p:spPr>
          <a:xfrm>
            <a:off x="843169" y="1954160"/>
            <a:ext cx="10505661" cy="3841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730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64FB19B8-7700-E1B5-8D14-978A76C07DAE}"/>
              </a:ext>
            </a:extLst>
          </p:cNvPr>
          <p:cNvSpPr/>
          <p:nvPr/>
        </p:nvSpPr>
        <p:spPr>
          <a:xfrm>
            <a:off x="6803665" y="1781006"/>
            <a:ext cx="4540195" cy="39102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Afbeelding 4" descr="Afbeelding met schermopname, Rechthoek&#10;&#10;Automatisch gegenereerde beschrijving">
            <a:extLst>
              <a:ext uri="{FF2B5EF4-FFF2-40B4-BE49-F238E27FC236}">
                <a16:creationId xmlns:a16="http://schemas.microsoft.com/office/drawing/2014/main" id="{98208728-03D3-BDB9-B17C-77F739714D4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1457" b="51404"/>
          <a:stretch/>
        </p:blipFill>
        <p:spPr>
          <a:xfrm>
            <a:off x="0" y="1444623"/>
            <a:ext cx="2218486" cy="96085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354211E-D0BB-DA43-90EC-ADA3CF04A1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8139" y="1712623"/>
            <a:ext cx="4758577" cy="649705"/>
          </a:xfrm>
        </p:spPr>
        <p:txBody>
          <a:bodyPr>
            <a:normAutofit/>
          </a:bodyPr>
          <a:lstStyle/>
          <a:p>
            <a:pPr algn="l"/>
            <a:r>
              <a:rPr lang="nl-NL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Inhoud</a:t>
            </a:r>
            <a:endParaRPr lang="nl-NL" sz="20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D83F33D-4636-13C8-D549-A256858C25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6456947"/>
            <a:ext cx="8159503" cy="288758"/>
          </a:xfrm>
        </p:spPr>
        <p:txBody>
          <a:bodyPr/>
          <a:lstStyle/>
          <a:p>
            <a:pPr algn="l"/>
            <a:endParaRPr lang="nl-NL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0C6B79CA-06D8-F486-ED01-3CD3B79C328F}"/>
              </a:ext>
            </a:extLst>
          </p:cNvPr>
          <p:cNvSpPr txBox="1">
            <a:spLocks/>
          </p:cNvSpPr>
          <p:nvPr/>
        </p:nvSpPr>
        <p:spPr>
          <a:xfrm>
            <a:off x="0" y="428234"/>
            <a:ext cx="12191999" cy="7107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nl-NL" sz="2800" dirty="0">
                <a:latin typeface="Arial" panose="020B0604020202020204" pitchFamily="34" charset="0"/>
                <a:cs typeface="Arial" panose="020B0604020202020204" pitchFamily="34" charset="0"/>
              </a:rPr>
              <a:t>Werk veilig en gezond  </a:t>
            </a:r>
            <a:r>
              <a:rPr lang="nl-NL" sz="2800" dirty="0">
                <a:solidFill>
                  <a:srgbClr val="E306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nl-NL" sz="2800" b="0" dirty="0">
                <a:latin typeface="Arial" panose="020B0604020202020204" pitchFamily="34" charset="0"/>
                <a:cs typeface="Arial" panose="020B0604020202020204" pitchFamily="34" charset="0"/>
              </a:rPr>
              <a:t>Machineveiligheid: Kantbank</a:t>
            </a:r>
            <a:endParaRPr 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04E28E98-8F2D-645E-28AB-477EB31C56C7}"/>
              </a:ext>
            </a:extLst>
          </p:cNvPr>
          <p:cNvSpPr txBox="1">
            <a:spLocks/>
          </p:cNvSpPr>
          <p:nvPr/>
        </p:nvSpPr>
        <p:spPr>
          <a:xfrm>
            <a:off x="848139" y="2578640"/>
            <a:ext cx="4758577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nl-NL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Waarom Machineveiligheid?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F31896CB-0AD2-E316-1E4E-31F9A11D62DC}"/>
              </a:ext>
            </a:extLst>
          </p:cNvPr>
          <p:cNvSpPr txBox="1">
            <a:spLocks/>
          </p:cNvSpPr>
          <p:nvPr/>
        </p:nvSpPr>
        <p:spPr>
          <a:xfrm>
            <a:off x="848139" y="3126098"/>
            <a:ext cx="5520577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nl-NL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Ongevallen top 3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35A1C747-42BC-5987-88E4-417EA0055C7A}"/>
              </a:ext>
            </a:extLst>
          </p:cNvPr>
          <p:cNvSpPr txBox="1">
            <a:spLocks/>
          </p:cNvSpPr>
          <p:nvPr/>
        </p:nvSpPr>
        <p:spPr>
          <a:xfrm>
            <a:off x="848140" y="3654560"/>
            <a:ext cx="5699244" cy="68073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nl-NL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Veilige machine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F0F27419-2916-DAC3-F86E-0836EEAE33BE}"/>
              </a:ext>
            </a:extLst>
          </p:cNvPr>
          <p:cNvSpPr txBox="1">
            <a:spLocks/>
          </p:cNvSpPr>
          <p:nvPr/>
        </p:nvSpPr>
        <p:spPr>
          <a:xfrm>
            <a:off x="848139" y="4227308"/>
            <a:ext cx="5520577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nl-NL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 kun je zelf doen</a:t>
            </a:r>
          </a:p>
        </p:txBody>
      </p:sp>
    </p:spTree>
    <p:extLst>
      <p:ext uri="{BB962C8B-B14F-4D97-AF65-F5344CB8AC3E}">
        <p14:creationId xmlns:p14="http://schemas.microsoft.com/office/powerpoint/2010/main" val="2515056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227564-1F85-0917-9DC9-1E1B949708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9245CB90-8EB5-4718-F7F1-A5EFB2ED39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6456947"/>
            <a:ext cx="8159503" cy="288758"/>
          </a:xfrm>
        </p:spPr>
        <p:txBody>
          <a:bodyPr/>
          <a:lstStyle/>
          <a:p>
            <a:pPr marL="0" indent="0" algn="l" eaLnBrk="1" hangingPunct="1">
              <a:buFontTx/>
              <a:buNone/>
              <a:defRPr/>
            </a:pPr>
            <a:r>
              <a:rPr lang="nl-NL" altLang="nl-NL" sz="1400" dirty="0">
                <a:solidFill>
                  <a:schemeClr val="bg1"/>
                </a:solidFill>
              </a:rPr>
              <a:t>Bron:  Monitor Arbeidsongevallen 2023 – Nederlandse Arbeidsinspectie</a:t>
            </a:r>
          </a:p>
        </p:txBody>
      </p:sp>
      <p:pic>
        <p:nvPicPr>
          <p:cNvPr id="12" name="Afbeelding 11" descr="Afbeelding met schermopname, Rechthoek&#10;&#10;Automatisch gegenereerde beschrijving">
            <a:extLst>
              <a:ext uri="{FF2B5EF4-FFF2-40B4-BE49-F238E27FC236}">
                <a16:creationId xmlns:a16="http://schemas.microsoft.com/office/drawing/2014/main" id="{8F4CC597-5922-C51B-57A1-08FFADF2E73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0173" b="51404"/>
          <a:stretch/>
        </p:blipFill>
        <p:spPr>
          <a:xfrm>
            <a:off x="0" y="1407753"/>
            <a:ext cx="4649915" cy="960857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CC065348-8405-65CC-B29F-880D5904CD44}"/>
              </a:ext>
            </a:extLst>
          </p:cNvPr>
          <p:cNvSpPr txBox="1">
            <a:spLocks/>
          </p:cNvSpPr>
          <p:nvPr/>
        </p:nvSpPr>
        <p:spPr>
          <a:xfrm>
            <a:off x="848139" y="1668379"/>
            <a:ext cx="4758577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algn="l"/>
            <a:r>
              <a:rPr lang="nl-NL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Waarom Machineveiligheid?</a:t>
            </a:r>
            <a:endParaRPr lang="nl-NL" sz="20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8AEDF9F1-A8CB-6A82-8E23-89CCC4F8EA06}"/>
              </a:ext>
            </a:extLst>
          </p:cNvPr>
          <p:cNvSpPr txBox="1">
            <a:spLocks/>
          </p:cNvSpPr>
          <p:nvPr/>
        </p:nvSpPr>
        <p:spPr>
          <a:xfrm>
            <a:off x="848139" y="2590368"/>
            <a:ext cx="3921371" cy="83863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nl-NL" sz="2000" b="0" kern="100" dirty="0">
                <a:solidFill>
                  <a:schemeClr val="tx1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Groot aandeel in het aantal gemelde arbeidsongevallen.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FC294845-7E48-3983-F5CD-F65B06264DC1}"/>
              </a:ext>
            </a:extLst>
          </p:cNvPr>
          <p:cNvSpPr txBox="1">
            <a:spLocks/>
          </p:cNvSpPr>
          <p:nvPr/>
        </p:nvSpPr>
        <p:spPr>
          <a:xfrm>
            <a:off x="848139" y="3491717"/>
            <a:ext cx="3855535" cy="83863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nl-NL" sz="2000" b="0" kern="100" dirty="0">
                <a:solidFill>
                  <a:schemeClr val="tx1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In contact met arbeidsmiddel of object 26%.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8DAD2E25-9AE2-BBAF-DB73-EC0D23E95582}"/>
              </a:ext>
            </a:extLst>
          </p:cNvPr>
          <p:cNvSpPr txBox="1">
            <a:spLocks/>
          </p:cNvSpPr>
          <p:nvPr/>
        </p:nvSpPr>
        <p:spPr>
          <a:xfrm>
            <a:off x="0" y="428234"/>
            <a:ext cx="12191999" cy="7107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nl-NL" sz="2800" dirty="0">
                <a:latin typeface="Arial" panose="020B0604020202020204" pitchFamily="34" charset="0"/>
                <a:cs typeface="Arial" panose="020B0604020202020204" pitchFamily="34" charset="0"/>
              </a:rPr>
              <a:t>Werk veilig en gezond  </a:t>
            </a:r>
            <a:r>
              <a:rPr lang="nl-NL" sz="2800" dirty="0">
                <a:solidFill>
                  <a:srgbClr val="E306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nl-NL" sz="2800" b="0" dirty="0">
                <a:latin typeface="Arial" panose="020B0604020202020204" pitchFamily="34" charset="0"/>
                <a:cs typeface="Arial" panose="020B0604020202020204" pitchFamily="34" charset="0"/>
              </a:rPr>
              <a:t>Machineveiligheid: Kantbank</a:t>
            </a:r>
            <a:endParaRPr 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Afbeelding 2" descr="Afbeelding met tekst, schermopname, diagram, Kleurrijkheid&#10;&#10;Automatisch gegenereerde beschrijving">
            <a:extLst>
              <a:ext uri="{FF2B5EF4-FFF2-40B4-BE49-F238E27FC236}">
                <a16:creationId xmlns:a16="http://schemas.microsoft.com/office/drawing/2014/main" id="{D1F964FB-BD14-7C34-6A71-9AFB9D8113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36"/>
          <a:stretch/>
        </p:blipFill>
        <p:spPr bwMode="auto">
          <a:xfrm>
            <a:off x="5007274" y="2275028"/>
            <a:ext cx="6884372" cy="35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ndertitel 2">
            <a:extLst>
              <a:ext uri="{FF2B5EF4-FFF2-40B4-BE49-F238E27FC236}">
                <a16:creationId xmlns:a16="http://schemas.microsoft.com/office/drawing/2014/main" id="{8E2A52D8-EED6-C8EE-CE30-6AEE33E82906}"/>
              </a:ext>
            </a:extLst>
          </p:cNvPr>
          <p:cNvSpPr txBox="1">
            <a:spLocks/>
          </p:cNvSpPr>
          <p:nvPr/>
        </p:nvSpPr>
        <p:spPr>
          <a:xfrm>
            <a:off x="5001043" y="1924941"/>
            <a:ext cx="6498452" cy="2887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0613"/>
              </a:buClr>
              <a:buFont typeface="Arial" panose="020B0604020202020204" pitchFamily="34" charset="0"/>
              <a:buNone/>
              <a:defRPr sz="1400" kern="1200" baseline="0">
                <a:solidFill>
                  <a:schemeClr val="tx1"/>
                </a:solidFill>
                <a:latin typeface="Arial" panose="020B0604020202020204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86CD"/>
              </a:buClr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Tx/>
              <a:buNone/>
              <a:defRPr/>
            </a:pPr>
            <a:r>
              <a:rPr lang="nl-NL" altLang="nl-NL" dirty="0"/>
              <a:t>Afgesloten ongevalsonderzoeken in 2023, opgesplitst naar ongevalstype.</a:t>
            </a:r>
          </a:p>
        </p:txBody>
      </p:sp>
    </p:spTree>
    <p:extLst>
      <p:ext uri="{BB962C8B-B14F-4D97-AF65-F5344CB8AC3E}">
        <p14:creationId xmlns:p14="http://schemas.microsoft.com/office/powerpoint/2010/main" val="2389868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FCCC25-AFE3-5748-8BB4-D875E97733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7AE0A17A-6FA4-F8D0-CAB6-0A2ED06C20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6456947"/>
            <a:ext cx="8159503" cy="288758"/>
          </a:xfrm>
        </p:spPr>
        <p:txBody>
          <a:bodyPr/>
          <a:lstStyle/>
          <a:p>
            <a:pPr algn="l"/>
            <a:endParaRPr lang="nl-NL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35F959EA-437E-D80F-3275-8028C4D42CDD}"/>
              </a:ext>
            </a:extLst>
          </p:cNvPr>
          <p:cNvSpPr txBox="1">
            <a:spLocks/>
          </p:cNvSpPr>
          <p:nvPr/>
        </p:nvSpPr>
        <p:spPr>
          <a:xfrm>
            <a:off x="0" y="428234"/>
            <a:ext cx="12191999" cy="7107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nl-NL" sz="2800" dirty="0">
                <a:latin typeface="Arial" panose="020B0604020202020204" pitchFamily="34" charset="0"/>
                <a:cs typeface="Arial" panose="020B0604020202020204" pitchFamily="34" charset="0"/>
              </a:rPr>
              <a:t>Werk veilig en gezond  </a:t>
            </a:r>
            <a:r>
              <a:rPr lang="nl-NL" sz="2800" dirty="0">
                <a:solidFill>
                  <a:srgbClr val="E306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nl-NL" sz="2800" b="0" dirty="0">
                <a:latin typeface="Arial" panose="020B0604020202020204" pitchFamily="34" charset="0"/>
                <a:cs typeface="Arial" panose="020B0604020202020204" pitchFamily="34" charset="0"/>
              </a:rPr>
              <a:t>Machineveiligheid: Kantbank</a:t>
            </a:r>
            <a:endParaRPr 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Afbeelding 10" descr="Afbeelding met schermopname, Rechthoek&#10;&#10;Automatisch gegenereerde beschrijving">
            <a:extLst>
              <a:ext uri="{FF2B5EF4-FFF2-40B4-BE49-F238E27FC236}">
                <a16:creationId xmlns:a16="http://schemas.microsoft.com/office/drawing/2014/main" id="{F526BC47-D440-27A1-D549-8954CCABE3B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0173" b="51404"/>
          <a:stretch/>
        </p:blipFill>
        <p:spPr>
          <a:xfrm>
            <a:off x="0" y="1407753"/>
            <a:ext cx="4649915" cy="960857"/>
          </a:xfrm>
          <a:prstGeom prst="rect">
            <a:avLst/>
          </a:prstGeom>
        </p:spPr>
      </p:pic>
      <p:sp>
        <p:nvSpPr>
          <p:cNvPr id="14" name="Titel 1">
            <a:extLst>
              <a:ext uri="{FF2B5EF4-FFF2-40B4-BE49-F238E27FC236}">
                <a16:creationId xmlns:a16="http://schemas.microsoft.com/office/drawing/2014/main" id="{F0F43711-B65B-BD6E-ECE2-4E00A2F3B46A}"/>
              </a:ext>
            </a:extLst>
          </p:cNvPr>
          <p:cNvSpPr txBox="1">
            <a:spLocks/>
          </p:cNvSpPr>
          <p:nvPr/>
        </p:nvSpPr>
        <p:spPr>
          <a:xfrm>
            <a:off x="848139" y="1668379"/>
            <a:ext cx="4758577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algn="l"/>
            <a:r>
              <a:rPr lang="nl-NL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Waarom Machineveiligheid?</a:t>
            </a:r>
            <a:endParaRPr lang="nl-NL" sz="20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F69E6DCD-84B5-545E-2097-B43C33A7067A}"/>
              </a:ext>
            </a:extLst>
          </p:cNvPr>
          <p:cNvSpPr/>
          <p:nvPr/>
        </p:nvSpPr>
        <p:spPr>
          <a:xfrm>
            <a:off x="6803665" y="1781006"/>
            <a:ext cx="4540195" cy="39102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DDB8F4AC-4FE5-7A3F-F268-90C4DFD26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8139" y="3218281"/>
            <a:ext cx="9896061" cy="473846"/>
          </a:xfrm>
        </p:spPr>
        <p:txBody>
          <a:bodyPr>
            <a:noAutofit/>
          </a:bodyPr>
          <a:lstStyle/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nl-NL" sz="2000" b="0" dirty="0">
                <a:solidFill>
                  <a:schemeClr val="tx1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Afscherming ontbreekt.</a:t>
            </a:r>
            <a:endParaRPr lang="nl-NL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6637A198-43C0-3DF8-6598-1ABAB44FFA2F}"/>
              </a:ext>
            </a:extLst>
          </p:cNvPr>
          <p:cNvSpPr txBox="1">
            <a:spLocks/>
          </p:cNvSpPr>
          <p:nvPr/>
        </p:nvSpPr>
        <p:spPr>
          <a:xfrm>
            <a:off x="848139" y="3779391"/>
            <a:ext cx="4758577" cy="78461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nl-NL" sz="2000" b="0" dirty="0">
                <a:solidFill>
                  <a:schemeClr val="tx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Afscherming ontbreekt, maar onvoldoende effectief.</a:t>
            </a:r>
            <a:endParaRPr lang="nl-NL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039371D0-488D-D6F9-0D92-006DFDCABE43}"/>
              </a:ext>
            </a:extLst>
          </p:cNvPr>
          <p:cNvSpPr txBox="1">
            <a:spLocks/>
          </p:cNvSpPr>
          <p:nvPr/>
        </p:nvSpPr>
        <p:spPr>
          <a:xfrm>
            <a:off x="843168" y="4642396"/>
            <a:ext cx="4487121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nl-NL" sz="2000" b="0" dirty="0">
                <a:solidFill>
                  <a:schemeClr val="tx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Afscherming verwijderd.</a:t>
            </a:r>
            <a:endParaRPr lang="nl-NL" sz="2000" b="0" dirty="0">
              <a:solidFill>
                <a:schemeClr val="tx1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F0723AE4-D937-93C5-0148-C62A16175D19}"/>
              </a:ext>
            </a:extLst>
          </p:cNvPr>
          <p:cNvSpPr txBox="1">
            <a:spLocks/>
          </p:cNvSpPr>
          <p:nvPr/>
        </p:nvSpPr>
        <p:spPr>
          <a:xfrm>
            <a:off x="848139" y="5280812"/>
            <a:ext cx="5671194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285750" indent="-285750" algn="l">
              <a:lnSpc>
                <a:spcPct val="100000"/>
              </a:lnSpc>
              <a:buClr>
                <a:srgbClr val="E30613"/>
              </a:buClr>
              <a:buFont typeface="Arial"/>
              <a:buChar char="•"/>
            </a:pPr>
            <a:r>
              <a:rPr lang="nl-NL" sz="2000" b="0" dirty="0">
                <a:solidFill>
                  <a:schemeClr val="tx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Verkeerde bediening.</a:t>
            </a:r>
            <a:endParaRPr lang="nl-NL" sz="2000" b="0" dirty="0">
              <a:solidFill>
                <a:schemeClr val="tx1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17" name="Titel 1">
            <a:extLst>
              <a:ext uri="{FF2B5EF4-FFF2-40B4-BE49-F238E27FC236}">
                <a16:creationId xmlns:a16="http://schemas.microsoft.com/office/drawing/2014/main" id="{80865506-EA39-67B8-3904-C6FBE80BADC4}"/>
              </a:ext>
            </a:extLst>
          </p:cNvPr>
          <p:cNvSpPr txBox="1">
            <a:spLocks/>
          </p:cNvSpPr>
          <p:nvPr/>
        </p:nvSpPr>
        <p:spPr>
          <a:xfrm>
            <a:off x="848139" y="2631514"/>
            <a:ext cx="9896061" cy="47384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algn="l">
              <a:lnSpc>
                <a:spcPct val="100000"/>
              </a:lnSpc>
              <a:buClr>
                <a:srgbClr val="E30613"/>
              </a:buClr>
            </a:pPr>
            <a:r>
              <a:rPr lang="nl-NL" sz="2000" b="0" dirty="0">
                <a:solidFill>
                  <a:schemeClr val="tx1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Oorzaak contact met bewegende delen:</a:t>
            </a:r>
            <a:endParaRPr lang="nl-NL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281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47182F-78E3-0AFB-C189-A74D566273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B70586-CA70-3DE3-73DC-C9B1EE263E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8139" y="2652886"/>
            <a:ext cx="7279048" cy="589230"/>
          </a:xfrm>
        </p:spPr>
        <p:txBody>
          <a:bodyPr>
            <a:noAutofit/>
          </a:bodyPr>
          <a:lstStyle/>
          <a:p>
            <a:pPr marL="457200" indent="-457200" algn="l">
              <a:lnSpc>
                <a:spcPct val="100000"/>
              </a:lnSpc>
              <a:buFont typeface="American Typewriter Std Med" panose="02090604020004020304" pitchFamily="18" charset="77"/>
              <a:buAutoNum type="arabicPeriod"/>
            </a:pPr>
            <a:r>
              <a:rPr lang="nl-NL" altLang="nl-NL" sz="2000" dirty="0">
                <a:solidFill>
                  <a:schemeClr val="tx1"/>
                </a:solidFill>
                <a:latin typeface="Arial" panose="020B0604020202020204" pitchFamily="34" charset="0"/>
                <a:sym typeface="Lucida Grande" panose="020B0600040502020204" pitchFamily="34" charset="0"/>
              </a:rPr>
              <a:t>Voetbediening</a:t>
            </a:r>
            <a:r>
              <a:rPr lang="nl-NL" altLang="nl-NL" sz="2000" b="0" dirty="0">
                <a:solidFill>
                  <a:schemeClr val="tx1"/>
                </a:solidFill>
                <a:latin typeface="Arial" panose="020B0604020202020204" pitchFamily="34" charset="0"/>
                <a:sym typeface="Lucida Grande" panose="020B0600040502020204" pitchFamily="34" charset="0"/>
              </a:rPr>
              <a:t>: handen in de gevarenzone.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776E472-2670-85DB-3C4B-C45BA1D947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6456947"/>
            <a:ext cx="8159503" cy="288758"/>
          </a:xfrm>
        </p:spPr>
        <p:txBody>
          <a:bodyPr/>
          <a:lstStyle/>
          <a:p>
            <a:pPr algn="l"/>
            <a:endParaRPr lang="nl-NL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CAFB1704-5A77-BC1D-A94A-27536934FCF5}"/>
              </a:ext>
            </a:extLst>
          </p:cNvPr>
          <p:cNvSpPr txBox="1">
            <a:spLocks/>
          </p:cNvSpPr>
          <p:nvPr/>
        </p:nvSpPr>
        <p:spPr>
          <a:xfrm>
            <a:off x="848139" y="3429000"/>
            <a:ext cx="8734773" cy="58923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457200" indent="-457200" algn="l">
              <a:lnSpc>
                <a:spcPct val="100000"/>
              </a:lnSpc>
              <a:buFont typeface="+mj-lt"/>
              <a:buAutoNum type="arabicPeriod" startAt="2"/>
            </a:pPr>
            <a:r>
              <a:rPr lang="nl-NL" altLang="nl-NL" sz="2000" dirty="0">
                <a:solidFill>
                  <a:schemeClr val="tx1"/>
                </a:solidFill>
                <a:latin typeface="Arial" panose="020B0604020202020204" pitchFamily="34" charset="0"/>
                <a:sym typeface="Lucida Grande" panose="020B0600040502020204" pitchFamily="34" charset="0"/>
              </a:rPr>
              <a:t>Miscommunicatie</a:t>
            </a:r>
            <a:r>
              <a:rPr lang="nl-NL" altLang="nl-NL" sz="2000" b="0" dirty="0">
                <a:solidFill>
                  <a:schemeClr val="tx1"/>
                </a:solidFill>
                <a:latin typeface="Arial" panose="020B0604020202020204" pitchFamily="34" charset="0"/>
                <a:sym typeface="Lucida Grande" panose="020B0600040502020204" pitchFamily="34" charset="0"/>
              </a:rPr>
              <a:t> bij werken met 2 personen aan één kantbank.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7740EFAD-0C6E-FCB8-BF40-9141B7754D49}"/>
              </a:ext>
            </a:extLst>
          </p:cNvPr>
          <p:cNvSpPr txBox="1">
            <a:spLocks/>
          </p:cNvSpPr>
          <p:nvPr/>
        </p:nvSpPr>
        <p:spPr>
          <a:xfrm>
            <a:off x="843168" y="4232717"/>
            <a:ext cx="10246675" cy="85501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457200" indent="-457200" algn="l">
              <a:lnSpc>
                <a:spcPct val="100000"/>
              </a:lnSpc>
              <a:buFont typeface="+mj-lt"/>
              <a:buAutoNum type="arabicPeriod" startAt="3"/>
              <a:tabLst>
                <a:tab pos="4262438" algn="l"/>
              </a:tabLst>
            </a:pPr>
            <a:r>
              <a:rPr lang="nl-NL" altLang="nl-NL" sz="2000" dirty="0" err="1">
                <a:solidFill>
                  <a:schemeClr val="tx1"/>
                </a:solidFill>
                <a:latin typeface="Arial" panose="020B0604020202020204" pitchFamily="34" charset="0"/>
                <a:sym typeface="Lucida Grande" panose="020B0600040502020204" pitchFamily="34" charset="0"/>
              </a:rPr>
              <a:t>Nagrijpen</a:t>
            </a:r>
            <a:r>
              <a:rPr lang="nl-NL" altLang="nl-NL" sz="2000" b="0" dirty="0">
                <a:solidFill>
                  <a:schemeClr val="tx1"/>
                </a:solidFill>
                <a:latin typeface="Arial" panose="020B0604020202020204" pitchFamily="34" charset="0"/>
                <a:sym typeface="Lucida Grande" panose="020B0600040502020204" pitchFamily="34" charset="0"/>
              </a:rPr>
              <a:t> (corrigeren van het werkstuk als de kantbank in werking is).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256918AB-E4E3-F5E2-6067-EECEFB7C9F19}"/>
              </a:ext>
            </a:extLst>
          </p:cNvPr>
          <p:cNvSpPr txBox="1">
            <a:spLocks/>
          </p:cNvSpPr>
          <p:nvPr/>
        </p:nvSpPr>
        <p:spPr>
          <a:xfrm>
            <a:off x="843168" y="5169123"/>
            <a:ext cx="10334458" cy="149518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457200" algn="l">
              <a:lnSpc>
                <a:spcPct val="100000"/>
              </a:lnSpc>
            </a:pPr>
            <a:r>
              <a:rPr lang="nl-NL" altLang="nl-NL" sz="2000" dirty="0">
                <a:solidFill>
                  <a:schemeClr val="tx1"/>
                </a:solidFill>
                <a:latin typeface="Arial" panose="020B0604020202020204" pitchFamily="34" charset="0"/>
                <a:sym typeface="Lucida Grande" panose="020B0600040502020204" pitchFamily="34" charset="0"/>
              </a:rPr>
              <a:t>Ernstig en blijvend letsel:</a:t>
            </a:r>
          </a:p>
          <a:p>
            <a:pPr marL="457200" algn="l">
              <a:lnSpc>
                <a:spcPct val="100000"/>
              </a:lnSpc>
            </a:pPr>
            <a:r>
              <a:rPr lang="nl-NL" altLang="nl-NL" sz="2000" b="0" dirty="0">
                <a:solidFill>
                  <a:schemeClr val="tx1"/>
                </a:solidFill>
                <a:latin typeface="Arial" panose="020B0604020202020204" pitchFamily="34" charset="0"/>
                <a:sym typeface="Lucida Grande" panose="020B0600040502020204" pitchFamily="34" charset="0"/>
              </a:rPr>
              <a:t>Amputatie en breuken van vingers of vingertoppen met functieverlies als gevolg.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EFF8A202-6973-2558-6443-46C3A7137433}"/>
              </a:ext>
            </a:extLst>
          </p:cNvPr>
          <p:cNvSpPr txBox="1">
            <a:spLocks/>
          </p:cNvSpPr>
          <p:nvPr/>
        </p:nvSpPr>
        <p:spPr>
          <a:xfrm>
            <a:off x="0" y="428234"/>
            <a:ext cx="12191999" cy="7107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nl-NL" sz="2800" dirty="0">
                <a:latin typeface="Arial" panose="020B0604020202020204" pitchFamily="34" charset="0"/>
                <a:cs typeface="Arial" panose="020B0604020202020204" pitchFamily="34" charset="0"/>
              </a:rPr>
              <a:t>Werk veilig en gezond  </a:t>
            </a:r>
            <a:r>
              <a:rPr lang="nl-NL" sz="2800" dirty="0">
                <a:solidFill>
                  <a:srgbClr val="E306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nl-NL" sz="2800" b="0" dirty="0">
                <a:latin typeface="Arial" panose="020B0604020202020204" pitchFamily="34" charset="0"/>
                <a:cs typeface="Arial" panose="020B0604020202020204" pitchFamily="34" charset="0"/>
              </a:rPr>
              <a:t>Machineveiligheid: Kantbank</a:t>
            </a:r>
            <a:endParaRPr 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Afbeelding 10" descr="Afbeelding met schermopname, Rechthoek&#10;&#10;Automatisch gegenereerde beschrijving">
            <a:extLst>
              <a:ext uri="{FF2B5EF4-FFF2-40B4-BE49-F238E27FC236}">
                <a16:creationId xmlns:a16="http://schemas.microsoft.com/office/drawing/2014/main" id="{1A76A16A-95FD-4B17-81B8-3EF2B153516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9607" r="1" b="51404"/>
          <a:stretch/>
        </p:blipFill>
        <p:spPr>
          <a:xfrm>
            <a:off x="-1" y="1407753"/>
            <a:ext cx="4693807" cy="960857"/>
          </a:xfrm>
          <a:prstGeom prst="rect">
            <a:avLst/>
          </a:prstGeom>
        </p:spPr>
      </p:pic>
      <p:sp>
        <p:nvSpPr>
          <p:cNvPr id="14" name="Titel 1">
            <a:extLst>
              <a:ext uri="{FF2B5EF4-FFF2-40B4-BE49-F238E27FC236}">
                <a16:creationId xmlns:a16="http://schemas.microsoft.com/office/drawing/2014/main" id="{6A4E7D4F-241E-6817-EE27-E718A200BB2C}"/>
              </a:ext>
            </a:extLst>
          </p:cNvPr>
          <p:cNvSpPr txBox="1">
            <a:spLocks/>
          </p:cNvSpPr>
          <p:nvPr/>
        </p:nvSpPr>
        <p:spPr>
          <a:xfrm>
            <a:off x="848139" y="1668379"/>
            <a:ext cx="4758577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algn="l"/>
            <a:r>
              <a:rPr lang="nl-NL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Ongevallen kantbank: top 3</a:t>
            </a:r>
            <a:endParaRPr lang="nl-NL" sz="20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8276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124228-AE4E-5929-7933-C88A0736B7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7C7CF1-D756-7396-4974-D7775C5548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8139" y="2496614"/>
            <a:ext cx="9298043" cy="513347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buClr>
                <a:srgbClr val="E30613"/>
              </a:buClr>
              <a:defRPr/>
            </a:pPr>
            <a:r>
              <a:rPr lang="nl-NL" altLang="nl-NL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 of: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BAD94DF-05F9-44C9-D67A-132FCAB014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6456947"/>
            <a:ext cx="8159503" cy="288758"/>
          </a:xfrm>
        </p:spPr>
        <p:txBody>
          <a:bodyPr/>
          <a:lstStyle/>
          <a:p>
            <a:pPr algn="l"/>
            <a:endParaRPr lang="nl-NL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6087F3D0-EA70-34A3-D4AD-02CF1B665A1B}"/>
              </a:ext>
            </a:extLst>
          </p:cNvPr>
          <p:cNvSpPr txBox="1">
            <a:spLocks/>
          </p:cNvSpPr>
          <p:nvPr/>
        </p:nvSpPr>
        <p:spPr>
          <a:xfrm>
            <a:off x="848139" y="2963659"/>
            <a:ext cx="9773531" cy="36564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nl-NL" altLang="nl-NL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zijkanten van de kantbank zijn afgeschermd.</a:t>
            </a:r>
            <a:endParaRPr lang="nl-NL" altLang="nl-NL" sz="2000" b="0" dirty="0">
              <a:solidFill>
                <a:schemeClr val="tx1"/>
              </a:solidFill>
              <a:latin typeface="Arial" panose="020B0604020202020204" pitchFamily="34" charset="0"/>
              <a:sym typeface="Lucida Grande" panose="020B0600040502020204" pitchFamily="34" charset="0"/>
            </a:endParaRP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C6ACDA1B-D2E7-8107-A2A9-A4C66EB3EC83}"/>
              </a:ext>
            </a:extLst>
          </p:cNvPr>
          <p:cNvSpPr txBox="1">
            <a:spLocks/>
          </p:cNvSpPr>
          <p:nvPr/>
        </p:nvSpPr>
        <p:spPr>
          <a:xfrm>
            <a:off x="0" y="428234"/>
            <a:ext cx="12191999" cy="7107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nl-NL" sz="2800" dirty="0">
                <a:latin typeface="Arial" panose="020B0604020202020204" pitchFamily="34" charset="0"/>
                <a:cs typeface="Arial" panose="020B0604020202020204" pitchFamily="34" charset="0"/>
              </a:rPr>
              <a:t>Werk veilig en gezond  </a:t>
            </a:r>
            <a:r>
              <a:rPr lang="nl-NL" sz="2800" dirty="0">
                <a:solidFill>
                  <a:srgbClr val="E306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nl-NL" sz="2800" b="0" dirty="0">
                <a:latin typeface="Arial" panose="020B0604020202020204" pitchFamily="34" charset="0"/>
                <a:cs typeface="Arial" panose="020B0604020202020204" pitchFamily="34" charset="0"/>
              </a:rPr>
              <a:t>Machineveiligheid: Kantbank</a:t>
            </a:r>
            <a:endParaRPr 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Afbeelding 10" descr="Afbeelding met schermopname, Rechthoek&#10;&#10;Automatisch gegenereerde beschrijving">
            <a:extLst>
              <a:ext uri="{FF2B5EF4-FFF2-40B4-BE49-F238E27FC236}">
                <a16:creationId xmlns:a16="http://schemas.microsoft.com/office/drawing/2014/main" id="{449AA710-101E-331C-5A12-642D8BA1D84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6226" b="51404"/>
          <a:stretch/>
        </p:blipFill>
        <p:spPr>
          <a:xfrm>
            <a:off x="0" y="1407753"/>
            <a:ext cx="3402212" cy="960857"/>
          </a:xfrm>
          <a:prstGeom prst="rect">
            <a:avLst/>
          </a:prstGeom>
        </p:spPr>
      </p:pic>
      <p:sp>
        <p:nvSpPr>
          <p:cNvPr id="14" name="Titel 1">
            <a:extLst>
              <a:ext uri="{FF2B5EF4-FFF2-40B4-BE49-F238E27FC236}">
                <a16:creationId xmlns:a16="http://schemas.microsoft.com/office/drawing/2014/main" id="{594B4D8D-7B15-B7BA-3F9E-445B1E1A8BAD}"/>
              </a:ext>
            </a:extLst>
          </p:cNvPr>
          <p:cNvSpPr txBox="1">
            <a:spLocks/>
          </p:cNvSpPr>
          <p:nvPr/>
        </p:nvSpPr>
        <p:spPr>
          <a:xfrm>
            <a:off x="848139" y="1668379"/>
            <a:ext cx="4758577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algn="l"/>
            <a:r>
              <a:rPr lang="nl-NL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Veilige machine</a:t>
            </a:r>
            <a:endParaRPr lang="nl-NL" sz="20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A7B9D871-945A-93C3-D259-DE0C54FBFB68}"/>
              </a:ext>
            </a:extLst>
          </p:cNvPr>
          <p:cNvSpPr txBox="1">
            <a:spLocks/>
          </p:cNvSpPr>
          <p:nvPr/>
        </p:nvSpPr>
        <p:spPr>
          <a:xfrm>
            <a:off x="848139" y="3429000"/>
            <a:ext cx="9773531" cy="36564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nl-NL" altLang="nl-NL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achterkant van de kantbank is afgeschermd.</a:t>
            </a:r>
            <a:endParaRPr lang="nl-NL" altLang="nl-NL" sz="2000" b="0" dirty="0">
              <a:solidFill>
                <a:schemeClr val="tx1"/>
              </a:solidFill>
              <a:latin typeface="Arial" panose="020B0604020202020204" pitchFamily="34" charset="0"/>
              <a:sym typeface="Lucida Grande" panose="020B0600040502020204" pitchFamily="34" charset="0"/>
            </a:endParaRP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329925D9-D589-560E-F1BC-73D566C6A5A8}"/>
              </a:ext>
            </a:extLst>
          </p:cNvPr>
          <p:cNvSpPr txBox="1">
            <a:spLocks/>
          </p:cNvSpPr>
          <p:nvPr/>
        </p:nvSpPr>
        <p:spPr>
          <a:xfrm>
            <a:off x="848139" y="4006396"/>
            <a:ext cx="10892757" cy="82823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nl-NL" altLang="nl-NL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kantbank is uitgerust met een lichtscherm, laserstraalbeveiliging, tweehandenbediening met oplegvoorziening of andere passende beveiligingsoptie -  </a:t>
            </a:r>
            <a:r>
              <a:rPr lang="nl-NL" altLang="nl-NL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zie Verbetercheck 5xbeter</a:t>
            </a:r>
            <a:r>
              <a:rPr lang="nl-NL" altLang="nl-NL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2000" dirty="0">
              <a:solidFill>
                <a:schemeClr val="tx1"/>
              </a:solidFill>
              <a:latin typeface="Arial" panose="020B0604020202020204" pitchFamily="34" charset="0"/>
              <a:sym typeface="Lucida Grande" panose="020B0600040502020204" pitchFamily="34" charset="0"/>
            </a:endParaRP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5EA4D9BD-6388-88EA-B48E-88A8E7573504}"/>
              </a:ext>
            </a:extLst>
          </p:cNvPr>
          <p:cNvSpPr txBox="1">
            <a:spLocks/>
          </p:cNvSpPr>
          <p:nvPr/>
        </p:nvSpPr>
        <p:spPr>
          <a:xfrm>
            <a:off x="848139" y="4870375"/>
            <a:ext cx="9773531" cy="36564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nl-NL" altLang="nl-NL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noodstop onmiddellijk bereikbaar is tijdens gebruik.</a:t>
            </a:r>
            <a:endParaRPr lang="nl-NL" altLang="nl-NL" sz="2000" b="0" dirty="0">
              <a:solidFill>
                <a:schemeClr val="tx1"/>
              </a:solidFill>
              <a:latin typeface="Arial" panose="020B0604020202020204" pitchFamily="34" charset="0"/>
              <a:sym typeface="Lucida Grande" panose="020B0600040502020204" pitchFamily="34" charset="0"/>
            </a:endParaRP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3BE95A72-2E7E-E9DC-EEC7-186E7DCA41E4}"/>
              </a:ext>
            </a:extLst>
          </p:cNvPr>
          <p:cNvSpPr txBox="1">
            <a:spLocks/>
          </p:cNvSpPr>
          <p:nvPr/>
        </p:nvSpPr>
        <p:spPr>
          <a:xfrm>
            <a:off x="848139" y="5450247"/>
            <a:ext cx="9773531" cy="36564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nl-NL" altLang="nl-NL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Lucida Grande" panose="020B0600040502020204" pitchFamily="34" charset="0"/>
              </a:rPr>
              <a:t>of de voedingskabels, stekkers en aansluitingen onbeschadigd zijn.</a:t>
            </a:r>
            <a:endParaRPr lang="nl-NL" altLang="nl-NL" sz="2000" b="0" dirty="0">
              <a:solidFill>
                <a:schemeClr val="tx1"/>
              </a:solidFill>
              <a:latin typeface="Arial" panose="020B0604020202020204" pitchFamily="34" charset="0"/>
              <a:sym typeface="Lucida Grande" panose="020B060004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242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4" grpId="0"/>
      <p:bldP spid="5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B9931C-FBA2-4318-03A6-748D95F3DF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AC83C1F4-D49E-1417-FF99-E895592B8A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6456947"/>
            <a:ext cx="8159503" cy="288758"/>
          </a:xfrm>
        </p:spPr>
        <p:txBody>
          <a:bodyPr/>
          <a:lstStyle/>
          <a:p>
            <a:pPr algn="l"/>
            <a:endParaRPr lang="nl-NL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Afbeelding 11" descr="Afbeelding met schermopname, Rechthoek&#10;&#10;Automatisch gegenereerde beschrijving">
            <a:extLst>
              <a:ext uri="{FF2B5EF4-FFF2-40B4-BE49-F238E27FC236}">
                <a16:creationId xmlns:a16="http://schemas.microsoft.com/office/drawing/2014/main" id="{6B0B6EF2-7512-D001-CEE1-20065BD7B36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8234" b="51404"/>
          <a:stretch/>
        </p:blipFill>
        <p:spPr>
          <a:xfrm>
            <a:off x="0" y="1411363"/>
            <a:ext cx="4023450" cy="960857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D6FF8EB7-FABB-F789-C0F8-E0C5AFC406E6}"/>
              </a:ext>
            </a:extLst>
          </p:cNvPr>
          <p:cNvSpPr txBox="1">
            <a:spLocks/>
          </p:cNvSpPr>
          <p:nvPr/>
        </p:nvSpPr>
        <p:spPr>
          <a:xfrm>
            <a:off x="848139" y="1668379"/>
            <a:ext cx="4758577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algn="l"/>
            <a:r>
              <a:rPr lang="nl-NL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 kun je zelf doen?</a:t>
            </a:r>
            <a:endParaRPr lang="nl-NL" sz="20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728CBF4B-B471-5B33-F526-4F2E57AB6F5C}"/>
              </a:ext>
            </a:extLst>
          </p:cNvPr>
          <p:cNvSpPr txBox="1">
            <a:spLocks noChangeAspect="1"/>
          </p:cNvSpPr>
          <p:nvPr/>
        </p:nvSpPr>
        <p:spPr>
          <a:xfrm>
            <a:off x="848139" y="2637373"/>
            <a:ext cx="4758577" cy="7107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nl-NL"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Gebruik </a:t>
            </a:r>
            <a:r>
              <a:rPr lang="nl-NL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kantbank alleen als je daartoe bevoegd bent.</a:t>
            </a:r>
            <a:endParaRPr lang="nl-NL" sz="2000" b="0" dirty="0">
              <a:solidFill>
                <a:schemeClr val="tx1"/>
              </a:solidFill>
              <a:latin typeface="Arial" panose="020B0604020202020204" pitchFamily="34" charset="0"/>
              <a:ea typeface="Verdana"/>
              <a:cs typeface="Arial" panose="020B060402020202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7224904-C9D8-4A74-6757-CF9EC3DDBB99}"/>
              </a:ext>
            </a:extLst>
          </p:cNvPr>
          <p:cNvSpPr txBox="1">
            <a:spLocks/>
          </p:cNvSpPr>
          <p:nvPr/>
        </p:nvSpPr>
        <p:spPr>
          <a:xfrm>
            <a:off x="0" y="428234"/>
            <a:ext cx="12191999" cy="7107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nl-NL" sz="2800" dirty="0">
                <a:latin typeface="Arial" panose="020B0604020202020204" pitchFamily="34" charset="0"/>
                <a:cs typeface="Arial" panose="020B0604020202020204" pitchFamily="34" charset="0"/>
              </a:rPr>
              <a:t>Werk veilig en gezond  </a:t>
            </a:r>
            <a:r>
              <a:rPr lang="nl-NL" sz="2800" dirty="0">
                <a:solidFill>
                  <a:srgbClr val="E306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nl-NL" sz="2800" b="0" dirty="0">
                <a:latin typeface="Arial" panose="020B0604020202020204" pitchFamily="34" charset="0"/>
                <a:cs typeface="Arial" panose="020B0604020202020204" pitchFamily="34" charset="0"/>
              </a:rPr>
              <a:t>Machineveiligheid: Kantbank</a:t>
            </a:r>
            <a:endParaRPr 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8E19E7C6-5866-5119-AA19-A56B37BC2C60}"/>
              </a:ext>
            </a:extLst>
          </p:cNvPr>
          <p:cNvSpPr txBox="1">
            <a:spLocks noChangeAspect="1"/>
          </p:cNvSpPr>
          <p:nvPr/>
        </p:nvSpPr>
        <p:spPr>
          <a:xfrm>
            <a:off x="848139" y="3458403"/>
            <a:ext cx="4396859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nl-NL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de aanwezige beveiligingen en de noodstop.</a:t>
            </a:r>
            <a:endParaRPr lang="nl-NL" sz="2000" b="0" dirty="0">
              <a:solidFill>
                <a:schemeClr val="tx1"/>
              </a:solidFill>
              <a:latin typeface="Arial" panose="020B0604020202020204" pitchFamily="34" charset="0"/>
              <a:ea typeface="Verdana"/>
              <a:cs typeface="Arial" panose="020B0604020202020204" pitchFamily="34" charset="0"/>
            </a:endParaRP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DE56A288-24C0-4060-E5B3-5835CCAB4E3B}"/>
              </a:ext>
            </a:extLst>
          </p:cNvPr>
          <p:cNvSpPr txBox="1">
            <a:spLocks noChangeAspect="1"/>
          </p:cNvSpPr>
          <p:nvPr/>
        </p:nvSpPr>
        <p:spPr>
          <a:xfrm>
            <a:off x="848139" y="4275978"/>
            <a:ext cx="4835771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nl-NL" altLang="nl-NL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Wees alert op knelgevaar tussen het te buigen product en de kantbank (secundair knelgevaar).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1C743023-A5CA-C24D-CA81-AF2FBC600BB3}"/>
              </a:ext>
            </a:extLst>
          </p:cNvPr>
          <p:cNvSpPr txBox="1">
            <a:spLocks noChangeAspect="1"/>
          </p:cNvSpPr>
          <p:nvPr/>
        </p:nvSpPr>
        <p:spPr>
          <a:xfrm>
            <a:off x="848139" y="5425802"/>
            <a:ext cx="5172271" cy="1016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nl-NL" altLang="nl-NL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Zorg bij kanten met meerdere personen voor goede en eenduidige communicatie!</a:t>
            </a: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6911F44E-A001-D133-EE5E-CB32260B8672}"/>
              </a:ext>
            </a:extLst>
          </p:cNvPr>
          <p:cNvSpPr txBox="1">
            <a:spLocks noChangeAspect="1"/>
          </p:cNvSpPr>
          <p:nvPr/>
        </p:nvSpPr>
        <p:spPr>
          <a:xfrm>
            <a:off x="6297962" y="2620712"/>
            <a:ext cx="5247861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nl-NL" altLang="nl-NL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Voorkom dat kleding, sieraden en haren gegrepen kunnen worden.</a:t>
            </a:r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AB3F8CE1-67FF-FAF6-1083-E5127B463218}"/>
              </a:ext>
            </a:extLst>
          </p:cNvPr>
          <p:cNvSpPr txBox="1">
            <a:spLocks noChangeAspect="1"/>
          </p:cNvSpPr>
          <p:nvPr/>
        </p:nvSpPr>
        <p:spPr>
          <a:xfrm>
            <a:off x="6297962" y="3458403"/>
            <a:ext cx="5247861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nl-NL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Overbrug beveiligingen nooit.</a:t>
            </a:r>
            <a:endParaRPr lang="nl-NL" sz="2000" b="0" dirty="0">
              <a:solidFill>
                <a:schemeClr val="tx1"/>
              </a:solidFill>
              <a:latin typeface="Arial" panose="020B0604020202020204" pitchFamily="34" charset="0"/>
              <a:ea typeface="Verdana"/>
              <a:cs typeface="Arial" panose="020B0604020202020204" pitchFamily="34" charset="0"/>
            </a:endParaRP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5496FAC7-AF82-F748-752C-2A51BD580FA2}"/>
              </a:ext>
            </a:extLst>
          </p:cNvPr>
          <p:cNvSpPr txBox="1">
            <a:spLocks noChangeAspect="1"/>
          </p:cNvSpPr>
          <p:nvPr/>
        </p:nvSpPr>
        <p:spPr>
          <a:xfrm>
            <a:off x="6297962" y="3962118"/>
            <a:ext cx="5684336" cy="8396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nl-NL" altLang="nl-NL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Ontbreken beveiligingen of zijn ze overbrugd, bespreek dit met je leidinggevende.</a:t>
            </a:r>
          </a:p>
        </p:txBody>
      </p:sp>
      <p:sp>
        <p:nvSpPr>
          <p:cNvPr id="17" name="Titel 1">
            <a:extLst>
              <a:ext uri="{FF2B5EF4-FFF2-40B4-BE49-F238E27FC236}">
                <a16:creationId xmlns:a16="http://schemas.microsoft.com/office/drawing/2014/main" id="{62FCADE4-9E1D-F066-FD3D-F92D3EFFCCBE}"/>
              </a:ext>
            </a:extLst>
          </p:cNvPr>
          <p:cNvSpPr txBox="1">
            <a:spLocks noChangeAspect="1"/>
          </p:cNvSpPr>
          <p:nvPr/>
        </p:nvSpPr>
        <p:spPr>
          <a:xfrm>
            <a:off x="6297962" y="4779600"/>
            <a:ext cx="5567292" cy="8396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nl-NL" altLang="nl-NL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 niet met werken als je twijfel hebt over de veiligheid van de machine, bespreek dit met je leidinggevende.</a:t>
            </a:r>
          </a:p>
        </p:txBody>
      </p:sp>
    </p:spTree>
    <p:extLst>
      <p:ext uri="{BB962C8B-B14F-4D97-AF65-F5344CB8AC3E}">
        <p14:creationId xmlns:p14="http://schemas.microsoft.com/office/powerpoint/2010/main" val="3503189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/>
      <p:bldP spid="7" grpId="0"/>
      <p:bldP spid="8" grpId="0"/>
      <p:bldP spid="14" grpId="0"/>
      <p:bldP spid="15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547736-155C-7CEE-F470-3AEF91EC0E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Afbeelding met zwart-wit&#10;&#10;Beschrijving automatisch gegenereerd met lage betrouwbaarheid">
            <a:extLst>
              <a:ext uri="{FF2B5EF4-FFF2-40B4-BE49-F238E27FC236}">
                <a16:creationId xmlns:a16="http://schemas.microsoft.com/office/drawing/2014/main" id="{6209F36E-6C43-5E4F-7C6A-1857F3CF3B0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320" b="8431"/>
          <a:stretch/>
        </p:blipFill>
        <p:spPr>
          <a:xfrm>
            <a:off x="838200" y="1138990"/>
            <a:ext cx="10505661" cy="4990878"/>
          </a:xfrm>
          <a:prstGeom prst="rect">
            <a:avLst/>
          </a:prstGeom>
        </p:spPr>
      </p:pic>
      <p:sp>
        <p:nvSpPr>
          <p:cNvPr id="6" name="Ondertitel 2">
            <a:extLst>
              <a:ext uri="{FF2B5EF4-FFF2-40B4-BE49-F238E27FC236}">
                <a16:creationId xmlns:a16="http://schemas.microsoft.com/office/drawing/2014/main" id="{0E5BB89C-0580-5871-D2F8-B4C56456CEF8}"/>
              </a:ext>
            </a:extLst>
          </p:cNvPr>
          <p:cNvSpPr txBox="1">
            <a:spLocks/>
          </p:cNvSpPr>
          <p:nvPr/>
        </p:nvSpPr>
        <p:spPr>
          <a:xfrm>
            <a:off x="848139" y="6456947"/>
            <a:ext cx="8159503" cy="2887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0613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86CD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info@5xbeter.nl</a:t>
            </a:r>
            <a:r>
              <a:rPr lang="nl-NL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|   </a:t>
            </a:r>
            <a:r>
              <a:rPr lang="nl-NL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www.5xbeter.nl</a:t>
            </a:r>
            <a:endParaRPr lang="nl-NL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NL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Afbeelding 2" descr="Afbeelding met schermopname, Rechthoek&#10;&#10;Automatisch gegenereerde beschrijving">
            <a:extLst>
              <a:ext uri="{FF2B5EF4-FFF2-40B4-BE49-F238E27FC236}">
                <a16:creationId xmlns:a16="http://schemas.microsoft.com/office/drawing/2014/main" id="{4FC31023-30A4-C5F0-C4CA-7B575F85BC4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4022" b="51404"/>
          <a:stretch/>
        </p:blipFill>
        <p:spPr>
          <a:xfrm>
            <a:off x="0" y="1400379"/>
            <a:ext cx="3573640" cy="960857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B85874DE-444D-FE16-F32D-67262585BD22}"/>
              </a:ext>
            </a:extLst>
          </p:cNvPr>
          <p:cNvSpPr txBox="1">
            <a:spLocks/>
          </p:cNvSpPr>
          <p:nvPr/>
        </p:nvSpPr>
        <p:spPr>
          <a:xfrm>
            <a:off x="843169" y="1555380"/>
            <a:ext cx="6949109" cy="64970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nl-NL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Vragen?</a:t>
            </a:r>
            <a:endParaRPr lang="nl-NL" sz="40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2A12CDA-29C1-6802-D87A-02DCD5DF3A4C}"/>
              </a:ext>
            </a:extLst>
          </p:cNvPr>
          <p:cNvSpPr txBox="1">
            <a:spLocks/>
          </p:cNvSpPr>
          <p:nvPr/>
        </p:nvSpPr>
        <p:spPr>
          <a:xfrm>
            <a:off x="0" y="428234"/>
            <a:ext cx="12191999" cy="7107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nl-NL" sz="2800" dirty="0">
                <a:latin typeface="Arial" panose="020B0604020202020204" pitchFamily="34" charset="0"/>
                <a:cs typeface="Arial" panose="020B0604020202020204" pitchFamily="34" charset="0"/>
              </a:rPr>
              <a:t>Werk veilig en gezond  </a:t>
            </a:r>
            <a:r>
              <a:rPr lang="nl-NL" sz="2800" dirty="0">
                <a:solidFill>
                  <a:srgbClr val="E306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nl-NL" sz="2800" b="0" dirty="0">
                <a:latin typeface="Arial" panose="020B0604020202020204" pitchFamily="34" charset="0"/>
                <a:cs typeface="Arial" panose="020B0604020202020204" pitchFamily="34" charset="0"/>
              </a:rPr>
              <a:t>Machineveiligheid: Kantbank</a:t>
            </a:r>
            <a:endParaRPr 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3417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B6E6DB-BFFE-EF5E-6A21-4BD6167618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ndertitel 2">
            <a:extLst>
              <a:ext uri="{FF2B5EF4-FFF2-40B4-BE49-F238E27FC236}">
                <a16:creationId xmlns:a16="http://schemas.microsoft.com/office/drawing/2014/main" id="{82A39C81-B8B4-4FD9-8E88-C892411A55FA}"/>
              </a:ext>
            </a:extLst>
          </p:cNvPr>
          <p:cNvSpPr txBox="1">
            <a:spLocks/>
          </p:cNvSpPr>
          <p:nvPr/>
        </p:nvSpPr>
        <p:spPr>
          <a:xfrm>
            <a:off x="848139" y="6456947"/>
            <a:ext cx="8159503" cy="2887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0613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86CD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info@5xbeter.nl</a:t>
            </a:r>
            <a:r>
              <a:rPr lang="nl-NL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|   </a:t>
            </a:r>
            <a:r>
              <a:rPr lang="nl-NL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www.5xbeter.nl</a:t>
            </a:r>
            <a:endParaRPr lang="nl-NL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NL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Afbeelding 2" descr="Afbeelding met schermopname, Rechthoek&#10;&#10;Automatisch gegenereerde beschrijving">
            <a:extLst>
              <a:ext uri="{FF2B5EF4-FFF2-40B4-BE49-F238E27FC236}">
                <a16:creationId xmlns:a16="http://schemas.microsoft.com/office/drawing/2014/main" id="{608DAE63-D948-C359-EA9F-10BF16160DD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9742" b="51404"/>
          <a:stretch/>
        </p:blipFill>
        <p:spPr>
          <a:xfrm>
            <a:off x="0" y="1400379"/>
            <a:ext cx="4683484" cy="960857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A8D58156-E9ED-0C3B-CF95-3179305E1409}"/>
              </a:ext>
            </a:extLst>
          </p:cNvPr>
          <p:cNvSpPr txBox="1">
            <a:spLocks/>
          </p:cNvSpPr>
          <p:nvPr/>
        </p:nvSpPr>
        <p:spPr>
          <a:xfrm>
            <a:off x="843169" y="1555380"/>
            <a:ext cx="6949109" cy="64970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nl-NL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Hulp nodig?</a:t>
            </a:r>
            <a:endParaRPr lang="nl-NL" sz="40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0A38D03F-79AE-F8D5-5456-7A397A4FBEB1}"/>
              </a:ext>
            </a:extLst>
          </p:cNvPr>
          <p:cNvSpPr txBox="1">
            <a:spLocks/>
          </p:cNvSpPr>
          <p:nvPr/>
        </p:nvSpPr>
        <p:spPr>
          <a:xfrm>
            <a:off x="848139" y="2667002"/>
            <a:ext cx="10434762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algn="l" defTabSz="360000">
              <a:buClr>
                <a:srgbClr val="E30613"/>
              </a:buClr>
            </a:pPr>
            <a:r>
              <a:rPr lang="nl-NL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Bespreek het met je leidinggevende of neem contact op met de preventiemedewerker.</a:t>
            </a:r>
            <a:endParaRPr lang="nl-NL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B0ED5A92-3D4D-6D11-2349-EC7B091C895D}"/>
              </a:ext>
            </a:extLst>
          </p:cNvPr>
          <p:cNvSpPr txBox="1">
            <a:spLocks/>
          </p:cNvSpPr>
          <p:nvPr/>
        </p:nvSpPr>
        <p:spPr>
          <a:xfrm>
            <a:off x="848138" y="3486115"/>
            <a:ext cx="10053099" cy="154706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360000">
              <a:lnSpc>
                <a:spcPct val="150000"/>
              </a:lnSpc>
              <a:buClr>
                <a:srgbClr val="E30613"/>
              </a:buClr>
            </a:pPr>
            <a:r>
              <a:rPr lang="nl-NL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Raadpleeg een Verbetercoach van 5xbeter: </a:t>
            </a:r>
            <a:r>
              <a:rPr lang="nl-NL" sz="20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www.5xbeter.nl</a:t>
            </a:r>
            <a:endParaRPr lang="nl-NL" sz="2000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360000">
              <a:lnSpc>
                <a:spcPct val="150000"/>
              </a:lnSpc>
              <a:buClr>
                <a:srgbClr val="E30613"/>
              </a:buClr>
            </a:pPr>
            <a:r>
              <a:rPr lang="nl-NL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bel de </a:t>
            </a:r>
            <a:r>
              <a:rPr lang="nl-NL" sz="2000" dirty="0">
                <a:solidFill>
                  <a:srgbClr val="E306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GRATIS</a:t>
            </a:r>
            <a:r>
              <a:rPr lang="nl-NL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Verbeterlijn: 0800 – 55 55 005</a:t>
            </a:r>
            <a:endParaRPr lang="nl-NL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1C952D4-7F41-6EB3-3FA0-7DCB327FEC20}"/>
              </a:ext>
            </a:extLst>
          </p:cNvPr>
          <p:cNvSpPr txBox="1">
            <a:spLocks/>
          </p:cNvSpPr>
          <p:nvPr/>
        </p:nvSpPr>
        <p:spPr>
          <a:xfrm>
            <a:off x="0" y="428234"/>
            <a:ext cx="12191999" cy="7107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nl-NL" sz="2800" dirty="0">
                <a:latin typeface="Arial" panose="020B0604020202020204" pitchFamily="34" charset="0"/>
                <a:cs typeface="Arial" panose="020B0604020202020204" pitchFamily="34" charset="0"/>
              </a:rPr>
              <a:t>Werk veilig en gezond  </a:t>
            </a:r>
            <a:r>
              <a:rPr lang="nl-NL" sz="2800" dirty="0">
                <a:solidFill>
                  <a:srgbClr val="E306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nl-NL" sz="2800" b="0" dirty="0">
                <a:latin typeface="Arial" panose="020B0604020202020204" pitchFamily="34" charset="0"/>
                <a:cs typeface="Arial" panose="020B0604020202020204" pitchFamily="34" charset="0"/>
              </a:rPr>
              <a:t>Machineveiligheid: Kantbank</a:t>
            </a:r>
            <a:endParaRPr 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42794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5xbeter">
      <a:dk1>
        <a:srgbClr val="000000"/>
      </a:dk1>
      <a:lt1>
        <a:srgbClr val="FFFFFF"/>
      </a:lt1>
      <a:dk2>
        <a:srgbClr val="646464"/>
      </a:dk2>
      <a:lt2>
        <a:srgbClr val="E6E6E6"/>
      </a:lt2>
      <a:accent1>
        <a:srgbClr val="00A3DA"/>
      </a:accent1>
      <a:accent2>
        <a:srgbClr val="E10512"/>
      </a:accent2>
      <a:accent3>
        <a:srgbClr val="00A3DA"/>
      </a:accent3>
      <a:accent4>
        <a:srgbClr val="E10512"/>
      </a:accent4>
      <a:accent5>
        <a:srgbClr val="00A3D9"/>
      </a:accent5>
      <a:accent6>
        <a:srgbClr val="E10512"/>
      </a:accent6>
      <a:hlink>
        <a:srgbClr val="00A3DA"/>
      </a:hlink>
      <a:folHlink>
        <a:srgbClr val="007DA7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Aangepast ontwerp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Aangepast ontwerp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935E5029A4B049BAFB1E9ECA40A866" ma:contentTypeVersion="15" ma:contentTypeDescription="Een nieuw document maken." ma:contentTypeScope="" ma:versionID="1c2d3aaf1ceab3cb34c24d6fc1e8e236">
  <xsd:schema xmlns:xsd="http://www.w3.org/2001/XMLSchema" xmlns:xs="http://www.w3.org/2001/XMLSchema" xmlns:p="http://schemas.microsoft.com/office/2006/metadata/properties" xmlns:ns2="12fdb8f7-ceea-45b3-9244-f9361c6821fe" xmlns:ns3="cff0c8fd-28a4-4f13-a2ff-adbaff7ad42a" targetNamespace="http://schemas.microsoft.com/office/2006/metadata/properties" ma:root="true" ma:fieldsID="b8e44fd77a69f173c505d2dfcc583ba2" ns2:_="" ns3:_="">
    <xsd:import namespace="12fdb8f7-ceea-45b3-9244-f9361c6821fe"/>
    <xsd:import namespace="cff0c8fd-28a4-4f13-a2ff-adbaff7ad42a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fdb8f7-ceea-45b3-9244-f9361c6821fe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Afbeeldingtags" ma:readOnly="false" ma:fieldId="{5cf76f15-5ced-4ddc-b409-7134ff3c332f}" ma:taxonomyMulti="true" ma:sspId="97e97178-e81f-434c-919c-7bb8405792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f0c8fd-28a4-4f13-a2ff-adbaff7ad42a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f1c0fcab-f1df-433f-b77d-b59fcc1d03d4}" ma:internalName="TaxCatchAll" ma:showField="CatchAllData" ma:web="cff0c8fd-28a4-4f13-a2ff-adbaff7ad42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2fdb8f7-ceea-45b3-9244-f9361c6821fe">
      <Terms xmlns="http://schemas.microsoft.com/office/infopath/2007/PartnerControls"/>
    </lcf76f155ced4ddcb4097134ff3c332f>
    <TaxCatchAll xmlns="cff0c8fd-28a4-4f13-a2ff-adbaff7ad42a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C751711-8A71-4761-B4D2-15362D21B2D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2fdb8f7-ceea-45b3-9244-f9361c6821fe"/>
    <ds:schemaRef ds:uri="cff0c8fd-28a4-4f13-a2ff-adbaff7ad42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580BD2F-7182-44CA-BEB7-67586ADF80A4}">
  <ds:schemaRefs>
    <ds:schemaRef ds:uri="cff0c8fd-28a4-4f13-a2ff-adbaff7ad42a"/>
    <ds:schemaRef ds:uri="http://purl.org/dc/elements/1.1/"/>
    <ds:schemaRef ds:uri="http://schemas.microsoft.com/office/2006/documentManagement/types"/>
    <ds:schemaRef ds:uri="http://purl.org/dc/terms/"/>
    <ds:schemaRef ds:uri="http://purl.org/dc/dcmitype/"/>
    <ds:schemaRef ds:uri="http://schemas.microsoft.com/office/2006/metadata/properties"/>
    <ds:schemaRef ds:uri="12fdb8f7-ceea-45b3-9244-f9361c6821fe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E8E69BB-21AC-4C23-B630-5145B83B2EC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1312</TotalTime>
  <Words>516</Words>
  <Application>Microsoft Macintosh PowerPoint</Application>
  <PresentationFormat>Breedbeeld</PresentationFormat>
  <Paragraphs>63</Paragraphs>
  <Slides>9</Slides>
  <Notes>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3</vt:i4>
      </vt:variant>
      <vt:variant>
        <vt:lpstr>Diatitels</vt:lpstr>
      </vt:variant>
      <vt:variant>
        <vt:i4>9</vt:i4>
      </vt:variant>
    </vt:vector>
  </HeadingPairs>
  <TitlesOfParts>
    <vt:vector size="17" baseType="lpstr">
      <vt:lpstr>American Typewriter Std Med</vt:lpstr>
      <vt:lpstr>Aptos</vt:lpstr>
      <vt:lpstr>Arial</vt:lpstr>
      <vt:lpstr>Lato</vt:lpstr>
      <vt:lpstr>Verdana</vt:lpstr>
      <vt:lpstr>Kantoorthema</vt:lpstr>
      <vt:lpstr>Aangepast ontwerp</vt:lpstr>
      <vt:lpstr>1_Aangepast ontwerp</vt:lpstr>
      <vt:lpstr>Toolbox Machineveiligheid: Kantbank</vt:lpstr>
      <vt:lpstr>Inhoud</vt:lpstr>
      <vt:lpstr>PowerPoint-presentatie</vt:lpstr>
      <vt:lpstr>Afscherming ontbreekt.</vt:lpstr>
      <vt:lpstr>Voetbediening: handen in de gevarenzone.</vt:lpstr>
      <vt:lpstr>Check of: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Twan Schellekens</dc:creator>
  <cp:lastModifiedBy>Lobke Mentrop</cp:lastModifiedBy>
  <cp:revision>163</cp:revision>
  <dcterms:created xsi:type="dcterms:W3CDTF">2024-07-18T10:20:34Z</dcterms:created>
  <dcterms:modified xsi:type="dcterms:W3CDTF">2025-03-24T16:20:39Z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0x010100CB935E5029A4B049BAFB1E9ECA40A866</vt:lpwstr>
  </property>
  <property fmtid="{D5CDD505-2E9C-101B-9397-08002B2CF9AE}" pid="3" name="MediaServiceImageTags">
    <vt:lpwstr/>
  </property>
</Properties>
</file>